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handoutMasterIdLst>
    <p:handoutMasterId r:id="rId24"/>
  </p:handoutMasterIdLst>
  <p:sldIdLst>
    <p:sldId id="256" r:id="rId2"/>
    <p:sldId id="272" r:id="rId3"/>
    <p:sldId id="258" r:id="rId4"/>
    <p:sldId id="259" r:id="rId5"/>
    <p:sldId id="260" r:id="rId6"/>
    <p:sldId id="257" r:id="rId7"/>
    <p:sldId id="262" r:id="rId8"/>
    <p:sldId id="265" r:id="rId9"/>
    <p:sldId id="274" r:id="rId10"/>
    <p:sldId id="270" r:id="rId11"/>
    <p:sldId id="266" r:id="rId12"/>
    <p:sldId id="267" r:id="rId13"/>
    <p:sldId id="275" r:id="rId14"/>
    <p:sldId id="276" r:id="rId15"/>
    <p:sldId id="268" r:id="rId16"/>
    <p:sldId id="277" r:id="rId17"/>
    <p:sldId id="269" r:id="rId18"/>
    <p:sldId id="278" r:id="rId19"/>
    <p:sldId id="271" r:id="rId20"/>
    <p:sldId id="273" r:id="rId21"/>
    <p:sldId id="279" r:id="rId22"/>
    <p:sldId id="261" r:id="rId23"/>
  </p:sldIdLst>
  <p:sldSz cx="12192000" cy="6858000"/>
  <p:notesSz cx="9236075"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9" autoAdjust="0"/>
    <p:restoredTop sz="94660"/>
  </p:normalViewPr>
  <p:slideViewPr>
    <p:cSldViewPr snapToGrid="0">
      <p:cViewPr varScale="1">
        <p:scale>
          <a:sx n="69" d="100"/>
          <a:sy n="69" d="100"/>
        </p:scale>
        <p:origin x="72"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02299" cy="351737"/>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sz="quarter" idx="1"/>
          </p:nvPr>
        </p:nvSpPr>
        <p:spPr>
          <a:xfrm>
            <a:off x="5231639" y="1"/>
            <a:ext cx="4002299" cy="351737"/>
          </a:xfrm>
          <a:prstGeom prst="rect">
            <a:avLst/>
          </a:prstGeom>
        </p:spPr>
        <p:txBody>
          <a:bodyPr vert="horz" lIns="92830" tIns="46415" rIns="92830" bIns="46415" rtlCol="0"/>
          <a:lstStyle>
            <a:lvl1pPr algn="r">
              <a:defRPr sz="1200"/>
            </a:lvl1pPr>
          </a:lstStyle>
          <a:p>
            <a:fld id="{199B608F-6B76-419A-BB3F-97DAFC4C61B1}" type="datetimeFigureOut">
              <a:rPr lang="en-US" smtClean="0"/>
              <a:t>6/27/2016</a:t>
            </a:fld>
            <a:endParaRPr lang="en-US"/>
          </a:p>
        </p:txBody>
      </p:sp>
      <p:sp>
        <p:nvSpPr>
          <p:cNvPr id="4" name="Footer Placeholder 3"/>
          <p:cNvSpPr>
            <a:spLocks noGrp="1"/>
          </p:cNvSpPr>
          <p:nvPr>
            <p:ph type="ftr" sz="quarter" idx="2"/>
          </p:nvPr>
        </p:nvSpPr>
        <p:spPr>
          <a:xfrm>
            <a:off x="0" y="6658664"/>
            <a:ext cx="4002299" cy="351736"/>
          </a:xfrm>
          <a:prstGeom prst="rect">
            <a:avLst/>
          </a:prstGeom>
        </p:spPr>
        <p:txBody>
          <a:bodyPr vert="horz" lIns="92830" tIns="46415" rIns="92830" bIns="46415" rtlCol="0" anchor="b"/>
          <a:lstStyle>
            <a:lvl1pPr algn="l">
              <a:defRPr sz="1200"/>
            </a:lvl1pPr>
          </a:lstStyle>
          <a:p>
            <a:endParaRPr lang="en-US"/>
          </a:p>
        </p:txBody>
      </p:sp>
      <p:sp>
        <p:nvSpPr>
          <p:cNvPr id="5" name="Slide Number Placeholder 4"/>
          <p:cNvSpPr>
            <a:spLocks noGrp="1"/>
          </p:cNvSpPr>
          <p:nvPr>
            <p:ph type="sldNum" sz="quarter" idx="3"/>
          </p:nvPr>
        </p:nvSpPr>
        <p:spPr>
          <a:xfrm>
            <a:off x="5231639" y="6658664"/>
            <a:ext cx="4002299" cy="351736"/>
          </a:xfrm>
          <a:prstGeom prst="rect">
            <a:avLst/>
          </a:prstGeom>
        </p:spPr>
        <p:txBody>
          <a:bodyPr vert="horz" lIns="92830" tIns="46415" rIns="92830" bIns="46415" rtlCol="0" anchor="b"/>
          <a:lstStyle>
            <a:lvl1pPr algn="r">
              <a:defRPr sz="1200"/>
            </a:lvl1pPr>
          </a:lstStyle>
          <a:p>
            <a:fld id="{CF79D460-4B0C-4F29-8582-36A78EF29759}" type="slidenum">
              <a:rPr lang="en-US" smtClean="0"/>
              <a:t>‹#›</a:t>
            </a:fld>
            <a:endParaRPr lang="en-US"/>
          </a:p>
        </p:txBody>
      </p:sp>
    </p:spTree>
    <p:extLst>
      <p:ext uri="{BB962C8B-B14F-4D97-AF65-F5344CB8AC3E}">
        <p14:creationId xmlns:p14="http://schemas.microsoft.com/office/powerpoint/2010/main" val="164999242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6/27/2016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6/27/2016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6/27/2016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6/27/2016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6/27/2016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6/27/2016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6/27/2016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6/27/2016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6/27/2016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6/27/2016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6/27/2016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6/27/2016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6/27/2016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6/27/2016</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6/27/2016</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JPG"/><Relationship Id="rId12" Type="http://schemas.openxmlformats.org/officeDocument/2006/relationships/image" Target="../media/image19.jpg"/><Relationship Id="rId17" Type="http://schemas.openxmlformats.org/officeDocument/2006/relationships/image" Target="../media/image24.png"/><Relationship Id="rId2" Type="http://schemas.openxmlformats.org/officeDocument/2006/relationships/image" Target="../media/image9.png"/><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jpg"/><Relationship Id="rId9" Type="http://schemas.openxmlformats.org/officeDocument/2006/relationships/image" Target="../media/image16.JPG"/><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telegraph.co.uk/culture/film/11542992/A-Little-Chaos-who-was-Andre-Le-Notre.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merriam-webster.com/dictionary/too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0001" y="471054"/>
            <a:ext cx="10572000" cy="3949143"/>
          </a:xfrm>
        </p:spPr>
        <p:txBody>
          <a:bodyPr>
            <a:noAutofit/>
          </a:bodyPr>
          <a:lstStyle/>
          <a:p>
            <a:r>
              <a:rPr lang="en-US" sz="8800" dirty="0"/>
              <a:t>The R environment and the Three C’s</a:t>
            </a:r>
          </a:p>
        </p:txBody>
      </p:sp>
      <p:sp>
        <p:nvSpPr>
          <p:cNvPr id="3" name="Subtitle 2"/>
          <p:cNvSpPr>
            <a:spLocks noGrp="1"/>
          </p:cNvSpPr>
          <p:nvPr>
            <p:ph type="subTitle" idx="1"/>
          </p:nvPr>
        </p:nvSpPr>
        <p:spPr>
          <a:xfrm>
            <a:off x="810001" y="5280847"/>
            <a:ext cx="10572000" cy="1200329"/>
          </a:xfrm>
        </p:spPr>
        <p:txBody>
          <a:bodyPr>
            <a:spAutoFit/>
          </a:bodyPr>
          <a:lstStyle/>
          <a:p>
            <a:r>
              <a:rPr lang="en-US" sz="3600" dirty="0"/>
              <a:t>Persuasive Analytical Advice for Senior Management</a:t>
            </a:r>
          </a:p>
        </p:txBody>
      </p:sp>
    </p:spTree>
    <p:extLst>
      <p:ext uri="{BB962C8B-B14F-4D97-AF65-F5344CB8AC3E}">
        <p14:creationId xmlns:p14="http://schemas.microsoft.com/office/powerpoint/2010/main" val="1359610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 “Environment”</a:t>
            </a:r>
          </a:p>
        </p:txBody>
      </p:sp>
      <p:pic>
        <p:nvPicPr>
          <p:cNvPr id="4" name="Content Placeholder 3"/>
          <p:cNvPicPr>
            <a:picLocks noGrp="1" noChangeAspect="1"/>
          </p:cNvPicPr>
          <p:nvPr>
            <p:ph idx="1"/>
          </p:nvPr>
        </p:nvPicPr>
        <p:blipFill>
          <a:blip r:embed="rId2"/>
          <a:stretch>
            <a:fillRect/>
          </a:stretch>
        </p:blipFill>
        <p:spPr>
          <a:xfrm>
            <a:off x="545912" y="2286912"/>
            <a:ext cx="2068830" cy="1604010"/>
          </a:xfrm>
        </p:spPr>
      </p:pic>
      <p:pic>
        <p:nvPicPr>
          <p:cNvPr id="3" name="Picture 2"/>
          <p:cNvPicPr>
            <a:picLocks noChangeAspect="1"/>
          </p:cNvPicPr>
          <p:nvPr/>
        </p:nvPicPr>
        <p:blipFill>
          <a:blip r:embed="rId3"/>
          <a:stretch>
            <a:fillRect/>
          </a:stretch>
        </p:blipFill>
        <p:spPr>
          <a:xfrm>
            <a:off x="611199" y="4321042"/>
            <a:ext cx="1905000" cy="1905000"/>
          </a:xfrm>
          <a:prstGeom prst="rect">
            <a:avLst/>
          </a:prstGeom>
        </p:spPr>
      </p:pic>
      <p:pic>
        <p:nvPicPr>
          <p:cNvPr id="6" name="Picture 5"/>
          <p:cNvPicPr>
            <a:picLocks noChangeAspect="1"/>
          </p:cNvPicPr>
          <p:nvPr/>
        </p:nvPicPr>
        <p:blipFill>
          <a:blip r:embed="rId4"/>
          <a:stretch>
            <a:fillRect/>
          </a:stretch>
        </p:blipFill>
        <p:spPr>
          <a:xfrm>
            <a:off x="3048925" y="2752621"/>
            <a:ext cx="1524000" cy="1143000"/>
          </a:xfrm>
          <a:prstGeom prst="rect">
            <a:avLst/>
          </a:prstGeom>
        </p:spPr>
      </p:pic>
      <p:pic>
        <p:nvPicPr>
          <p:cNvPr id="7" name="Picture 6"/>
          <p:cNvPicPr>
            <a:picLocks noChangeAspect="1"/>
          </p:cNvPicPr>
          <p:nvPr/>
        </p:nvPicPr>
        <p:blipFill>
          <a:blip r:embed="rId5"/>
          <a:stretch>
            <a:fillRect/>
          </a:stretch>
        </p:blipFill>
        <p:spPr>
          <a:xfrm>
            <a:off x="9907046" y="2205084"/>
            <a:ext cx="1905098" cy="641383"/>
          </a:xfrm>
          <a:prstGeom prst="rect">
            <a:avLst/>
          </a:prstGeom>
        </p:spPr>
      </p:pic>
      <p:pic>
        <p:nvPicPr>
          <p:cNvPr id="8" name="Picture 7"/>
          <p:cNvPicPr>
            <a:picLocks noChangeAspect="1"/>
          </p:cNvPicPr>
          <p:nvPr/>
        </p:nvPicPr>
        <p:blipFill>
          <a:blip r:embed="rId6"/>
          <a:stretch>
            <a:fillRect/>
          </a:stretch>
        </p:blipFill>
        <p:spPr>
          <a:xfrm>
            <a:off x="9353917" y="4308695"/>
            <a:ext cx="657225" cy="657225"/>
          </a:xfrm>
          <a:prstGeom prst="rect">
            <a:avLst/>
          </a:prstGeom>
        </p:spPr>
      </p:pic>
      <p:pic>
        <p:nvPicPr>
          <p:cNvPr id="9" name="Picture 8"/>
          <p:cNvPicPr>
            <a:picLocks noChangeAspect="1"/>
          </p:cNvPicPr>
          <p:nvPr/>
        </p:nvPicPr>
        <p:blipFill>
          <a:blip r:embed="rId7"/>
          <a:stretch>
            <a:fillRect/>
          </a:stretch>
        </p:blipFill>
        <p:spPr>
          <a:xfrm>
            <a:off x="7628940" y="2150306"/>
            <a:ext cx="2053590" cy="645414"/>
          </a:xfrm>
          <a:prstGeom prst="rect">
            <a:avLst/>
          </a:prstGeom>
        </p:spPr>
      </p:pic>
      <p:pic>
        <p:nvPicPr>
          <p:cNvPr id="10" name="Picture 9"/>
          <p:cNvPicPr>
            <a:picLocks noChangeAspect="1"/>
          </p:cNvPicPr>
          <p:nvPr/>
        </p:nvPicPr>
        <p:blipFill>
          <a:blip r:embed="rId8"/>
          <a:stretch>
            <a:fillRect/>
          </a:stretch>
        </p:blipFill>
        <p:spPr>
          <a:xfrm>
            <a:off x="6524249" y="3707696"/>
            <a:ext cx="3478911" cy="499491"/>
          </a:xfrm>
          <a:prstGeom prst="rect">
            <a:avLst/>
          </a:prstGeom>
        </p:spPr>
      </p:pic>
      <p:pic>
        <p:nvPicPr>
          <p:cNvPr id="11" name="Picture 10"/>
          <p:cNvPicPr>
            <a:picLocks noChangeAspect="1"/>
          </p:cNvPicPr>
          <p:nvPr/>
        </p:nvPicPr>
        <p:blipFill>
          <a:blip r:embed="rId9"/>
          <a:stretch>
            <a:fillRect/>
          </a:stretch>
        </p:blipFill>
        <p:spPr>
          <a:xfrm>
            <a:off x="3105474" y="2281980"/>
            <a:ext cx="4298950" cy="254000"/>
          </a:xfrm>
          <a:prstGeom prst="rect">
            <a:avLst/>
          </a:prstGeom>
        </p:spPr>
      </p:pic>
      <p:pic>
        <p:nvPicPr>
          <p:cNvPr id="12" name="Picture 11"/>
          <p:cNvPicPr>
            <a:picLocks noChangeAspect="1"/>
          </p:cNvPicPr>
          <p:nvPr/>
        </p:nvPicPr>
        <p:blipFill>
          <a:blip r:embed="rId10"/>
          <a:stretch>
            <a:fillRect/>
          </a:stretch>
        </p:blipFill>
        <p:spPr>
          <a:xfrm>
            <a:off x="7628940" y="2846467"/>
            <a:ext cx="2190750" cy="619125"/>
          </a:xfrm>
          <a:prstGeom prst="rect">
            <a:avLst/>
          </a:prstGeom>
        </p:spPr>
      </p:pic>
      <p:pic>
        <p:nvPicPr>
          <p:cNvPr id="13" name="Picture 12"/>
          <p:cNvPicPr>
            <a:picLocks noChangeAspect="1"/>
          </p:cNvPicPr>
          <p:nvPr/>
        </p:nvPicPr>
        <p:blipFill>
          <a:blip r:embed="rId11"/>
          <a:stretch>
            <a:fillRect/>
          </a:stretch>
        </p:blipFill>
        <p:spPr>
          <a:xfrm>
            <a:off x="4865796" y="2748701"/>
            <a:ext cx="1314450" cy="1323975"/>
          </a:xfrm>
          <a:prstGeom prst="rect">
            <a:avLst/>
          </a:prstGeom>
        </p:spPr>
      </p:pic>
      <p:pic>
        <p:nvPicPr>
          <p:cNvPr id="14" name="Picture 13"/>
          <p:cNvPicPr>
            <a:picLocks noChangeAspect="1"/>
          </p:cNvPicPr>
          <p:nvPr/>
        </p:nvPicPr>
        <p:blipFill>
          <a:blip r:embed="rId12"/>
          <a:stretch>
            <a:fillRect/>
          </a:stretch>
        </p:blipFill>
        <p:spPr>
          <a:xfrm>
            <a:off x="10147125" y="3337461"/>
            <a:ext cx="1424940" cy="2095500"/>
          </a:xfrm>
          <a:prstGeom prst="rect">
            <a:avLst/>
          </a:prstGeom>
          <a:ln>
            <a:solidFill>
              <a:schemeClr val="tx1"/>
            </a:solidFill>
          </a:ln>
        </p:spPr>
      </p:pic>
      <p:pic>
        <p:nvPicPr>
          <p:cNvPr id="15" name="Picture 14"/>
          <p:cNvPicPr>
            <a:picLocks noChangeAspect="1"/>
          </p:cNvPicPr>
          <p:nvPr/>
        </p:nvPicPr>
        <p:blipFill>
          <a:blip r:embed="rId13"/>
          <a:stretch>
            <a:fillRect/>
          </a:stretch>
        </p:blipFill>
        <p:spPr>
          <a:xfrm>
            <a:off x="4232147" y="4128443"/>
            <a:ext cx="1863852" cy="1194816"/>
          </a:xfrm>
          <a:prstGeom prst="rect">
            <a:avLst/>
          </a:prstGeom>
        </p:spPr>
      </p:pic>
      <p:pic>
        <p:nvPicPr>
          <p:cNvPr id="5" name="Picture 4"/>
          <p:cNvPicPr>
            <a:picLocks noChangeAspect="1"/>
          </p:cNvPicPr>
          <p:nvPr/>
        </p:nvPicPr>
        <p:blipFill>
          <a:blip r:embed="rId14"/>
          <a:stretch>
            <a:fillRect/>
          </a:stretch>
        </p:blipFill>
        <p:spPr>
          <a:xfrm>
            <a:off x="2902702" y="5590836"/>
            <a:ext cx="4010025" cy="495300"/>
          </a:xfrm>
          <a:prstGeom prst="rect">
            <a:avLst/>
          </a:prstGeom>
        </p:spPr>
      </p:pic>
      <p:pic>
        <p:nvPicPr>
          <p:cNvPr id="16" name="Picture 15"/>
          <p:cNvPicPr>
            <a:picLocks noChangeAspect="1"/>
          </p:cNvPicPr>
          <p:nvPr/>
        </p:nvPicPr>
        <p:blipFill>
          <a:blip r:embed="rId15"/>
          <a:stretch>
            <a:fillRect/>
          </a:stretch>
        </p:blipFill>
        <p:spPr>
          <a:xfrm>
            <a:off x="6317163" y="4385211"/>
            <a:ext cx="2819400" cy="552450"/>
          </a:xfrm>
          <a:prstGeom prst="rect">
            <a:avLst/>
          </a:prstGeom>
        </p:spPr>
      </p:pic>
      <p:pic>
        <p:nvPicPr>
          <p:cNvPr id="18" name="Picture 17"/>
          <p:cNvPicPr>
            <a:picLocks noChangeAspect="1"/>
          </p:cNvPicPr>
          <p:nvPr/>
        </p:nvPicPr>
        <p:blipFill>
          <a:blip r:embed="rId16"/>
          <a:stretch>
            <a:fillRect/>
          </a:stretch>
        </p:blipFill>
        <p:spPr>
          <a:xfrm>
            <a:off x="2470134" y="4530550"/>
            <a:ext cx="1598295" cy="651510"/>
          </a:xfrm>
          <a:prstGeom prst="rect">
            <a:avLst/>
          </a:prstGeom>
        </p:spPr>
      </p:pic>
      <p:pic>
        <p:nvPicPr>
          <p:cNvPr id="20" name="Picture 19"/>
          <p:cNvPicPr>
            <a:picLocks noChangeAspect="1"/>
          </p:cNvPicPr>
          <p:nvPr/>
        </p:nvPicPr>
        <p:blipFill>
          <a:blip r:embed="rId17"/>
          <a:stretch>
            <a:fillRect/>
          </a:stretch>
        </p:blipFill>
        <p:spPr>
          <a:xfrm>
            <a:off x="7276733" y="5314823"/>
            <a:ext cx="2714625" cy="842963"/>
          </a:xfrm>
          <a:prstGeom prst="rect">
            <a:avLst/>
          </a:prstGeom>
        </p:spPr>
      </p:pic>
    </p:spTree>
    <p:extLst>
      <p:ext uri="{BB962C8B-B14F-4D97-AF65-F5344CB8AC3E}">
        <p14:creationId xmlns:p14="http://schemas.microsoft.com/office/powerpoint/2010/main" val="168576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Three C’s</a:t>
            </a:r>
          </a:p>
        </p:txBody>
      </p:sp>
      <p:sp>
        <p:nvSpPr>
          <p:cNvPr id="3" name="Content Placeholder 2"/>
          <p:cNvSpPr>
            <a:spLocks noGrp="1"/>
          </p:cNvSpPr>
          <p:nvPr>
            <p:ph idx="1"/>
          </p:nvPr>
        </p:nvSpPr>
        <p:spPr/>
        <p:txBody>
          <a:bodyPr>
            <a:normAutofit/>
          </a:bodyPr>
          <a:lstStyle/>
          <a:p>
            <a:r>
              <a:rPr lang="en-US" sz="2800" dirty="0"/>
              <a:t>Context</a:t>
            </a:r>
          </a:p>
          <a:p>
            <a:pPr lvl="1"/>
            <a:r>
              <a:rPr lang="en-US" sz="2400" dirty="0"/>
              <a:t>Do you understand the problem</a:t>
            </a:r>
          </a:p>
          <a:p>
            <a:r>
              <a:rPr lang="en-US" sz="2800" dirty="0"/>
              <a:t>Confidence</a:t>
            </a:r>
          </a:p>
          <a:p>
            <a:pPr lvl="1"/>
            <a:r>
              <a:rPr lang="en-US" sz="2400" dirty="0"/>
              <a:t>Can you model the problem appropriately</a:t>
            </a:r>
          </a:p>
          <a:p>
            <a:r>
              <a:rPr lang="en-US" sz="2800" dirty="0"/>
              <a:t>Clarity</a:t>
            </a:r>
          </a:p>
          <a:p>
            <a:pPr lvl="1"/>
            <a:r>
              <a:rPr lang="en-US" sz="2400" dirty="0"/>
              <a:t>Is your analysis and advice actionable</a:t>
            </a:r>
          </a:p>
        </p:txBody>
      </p:sp>
    </p:spTree>
    <p:extLst>
      <p:ext uri="{BB962C8B-B14F-4D97-AF65-F5344CB8AC3E}">
        <p14:creationId xmlns:p14="http://schemas.microsoft.com/office/powerpoint/2010/main" val="254586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a:t>
            </a:r>
          </a:p>
        </p:txBody>
      </p:sp>
      <p:sp>
        <p:nvSpPr>
          <p:cNvPr id="3" name="Content Placeholder 2"/>
          <p:cNvSpPr>
            <a:spLocks noGrp="1"/>
          </p:cNvSpPr>
          <p:nvPr>
            <p:ph idx="1"/>
          </p:nvPr>
        </p:nvSpPr>
        <p:spPr/>
        <p:txBody>
          <a:bodyPr>
            <a:normAutofit fontScale="70000" lnSpcReduction="20000"/>
          </a:bodyPr>
          <a:lstStyle/>
          <a:p>
            <a:r>
              <a:rPr lang="en-US" sz="3600" dirty="0"/>
              <a:t>Spreadsheets</a:t>
            </a:r>
          </a:p>
          <a:p>
            <a:pPr lvl="1"/>
            <a:r>
              <a:rPr lang="en-US" sz="3400" dirty="0"/>
              <a:t>Can prototype deterministic analysis relatively quickly</a:t>
            </a:r>
          </a:p>
          <a:p>
            <a:pPr lvl="1"/>
            <a:r>
              <a:rPr lang="en-US" sz="3400" dirty="0"/>
              <a:t>Sometimes so for stochastic analysis too</a:t>
            </a:r>
          </a:p>
          <a:p>
            <a:pPr lvl="1"/>
            <a:r>
              <a:rPr lang="en-US" sz="3400" dirty="0"/>
              <a:t>Example: Emmanuel Bardis’ Mack Method spreadsheet vs. </a:t>
            </a:r>
            <a:r>
              <a:rPr lang="en-US" sz="3400" dirty="0" err="1"/>
              <a:t>ChainLadder</a:t>
            </a:r>
            <a:r>
              <a:rPr lang="en-US" sz="3400" dirty="0"/>
              <a:t> package’s </a:t>
            </a:r>
            <a:r>
              <a:rPr lang="en-US" sz="3400" dirty="0" err="1"/>
              <a:t>MackChainLadder</a:t>
            </a:r>
            <a:endParaRPr lang="en-US" sz="3400" dirty="0"/>
          </a:p>
          <a:p>
            <a:r>
              <a:rPr lang="en-US" sz="3600" dirty="0"/>
              <a:t>Context usually evolves as preliminary results become available</a:t>
            </a:r>
          </a:p>
          <a:p>
            <a:pPr lvl="1"/>
            <a:r>
              <a:rPr lang="en-US" sz="3400" dirty="0"/>
              <a:t>Management always asks “What if … ?”</a:t>
            </a:r>
          </a:p>
          <a:p>
            <a:pPr lvl="1"/>
            <a:r>
              <a:rPr lang="en-US" sz="3400" dirty="0"/>
              <a:t>Anticipate the question</a:t>
            </a:r>
          </a:p>
        </p:txBody>
      </p:sp>
    </p:spTree>
    <p:extLst>
      <p:ext uri="{BB962C8B-B14F-4D97-AF65-F5344CB8AC3E}">
        <p14:creationId xmlns:p14="http://schemas.microsoft.com/office/powerpoint/2010/main" val="1633984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a:t>
            </a:r>
          </a:p>
        </p:txBody>
      </p:sp>
      <p:sp>
        <p:nvSpPr>
          <p:cNvPr id="3" name="Content Placeholder 2"/>
          <p:cNvSpPr>
            <a:spLocks noGrp="1"/>
          </p:cNvSpPr>
          <p:nvPr>
            <p:ph idx="1"/>
          </p:nvPr>
        </p:nvSpPr>
        <p:spPr/>
        <p:txBody>
          <a:bodyPr>
            <a:normAutofit/>
          </a:bodyPr>
          <a:lstStyle/>
          <a:p>
            <a:r>
              <a:rPr lang="en-US" sz="2800" dirty="0"/>
              <a:t>Do you understand the question, issue, problem?</a:t>
            </a:r>
          </a:p>
          <a:p>
            <a:r>
              <a:rPr lang="en-US" sz="2800" dirty="0"/>
              <a:t>Can you articulate the question, issue, problem in the principal’s language?</a:t>
            </a:r>
          </a:p>
          <a:p>
            <a:r>
              <a:rPr lang="en-US" sz="2800" dirty="0"/>
              <a:t>Can you articulate the question, issue, problem in mathematical language?</a:t>
            </a:r>
          </a:p>
          <a:p>
            <a:r>
              <a:rPr lang="en-US" sz="2800" dirty="0"/>
              <a:t>Can you express the mathematical solution in the principal’s language. (slang; lingo)</a:t>
            </a:r>
          </a:p>
        </p:txBody>
      </p:sp>
    </p:spTree>
    <p:extLst>
      <p:ext uri="{BB962C8B-B14F-4D97-AF65-F5344CB8AC3E}">
        <p14:creationId xmlns:p14="http://schemas.microsoft.com/office/powerpoint/2010/main" val="1990780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examples</a:t>
            </a:r>
          </a:p>
        </p:txBody>
      </p:sp>
      <p:sp>
        <p:nvSpPr>
          <p:cNvPr id="3" name="Content Placeholder 2"/>
          <p:cNvSpPr>
            <a:spLocks noGrp="1"/>
          </p:cNvSpPr>
          <p:nvPr>
            <p:ph idx="1"/>
          </p:nvPr>
        </p:nvSpPr>
        <p:spPr/>
        <p:txBody>
          <a:bodyPr>
            <a:normAutofit/>
          </a:bodyPr>
          <a:lstStyle/>
          <a:p>
            <a:r>
              <a:rPr lang="en-US" sz="2800" dirty="0"/>
              <a:t>Identify the ambiguous terms in the following statements:</a:t>
            </a:r>
          </a:p>
          <a:p>
            <a:pPr lvl="1"/>
            <a:r>
              <a:rPr lang="en-US" sz="2400" dirty="0"/>
              <a:t>The value of incurred loss as of 2015-12-31 is ₤1 million.</a:t>
            </a:r>
          </a:p>
          <a:p>
            <a:pPr lvl="1"/>
            <a:r>
              <a:rPr lang="en-US" sz="2400" dirty="0"/>
              <a:t>The age of accident year 2015 as of 2015-12-31 is 12 months.</a:t>
            </a:r>
          </a:p>
          <a:p>
            <a:r>
              <a:rPr lang="en-US" sz="2600" dirty="0"/>
              <a:t>We all speak a different language … sometimes even when we are speaking the same language (Matt Dowle story – can you make a u turn here)</a:t>
            </a:r>
          </a:p>
        </p:txBody>
      </p:sp>
    </p:spTree>
    <p:extLst>
      <p:ext uri="{BB962C8B-B14F-4D97-AF65-F5344CB8AC3E}">
        <p14:creationId xmlns:p14="http://schemas.microsoft.com/office/powerpoint/2010/main" val="884216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a:t>
            </a:r>
          </a:p>
        </p:txBody>
      </p:sp>
      <p:sp>
        <p:nvSpPr>
          <p:cNvPr id="3" name="Content Placeholder 2"/>
          <p:cNvSpPr>
            <a:spLocks noGrp="1"/>
          </p:cNvSpPr>
          <p:nvPr>
            <p:ph idx="1"/>
          </p:nvPr>
        </p:nvSpPr>
        <p:spPr/>
        <p:txBody>
          <a:bodyPr>
            <a:normAutofit fontScale="62500" lnSpcReduction="20000"/>
          </a:bodyPr>
          <a:lstStyle/>
          <a:p>
            <a:r>
              <a:rPr lang="en-US" sz="2800" dirty="0"/>
              <a:t>Spreadsheet “Tech-Checkers”</a:t>
            </a:r>
          </a:p>
          <a:p>
            <a:pPr lvl="1"/>
            <a:r>
              <a:rPr lang="en-US" sz="2600" dirty="0"/>
              <a:t>Back-story: time off, back to actuarial work, spreadsheets more entrenched than ever</a:t>
            </a:r>
          </a:p>
          <a:p>
            <a:pPr lvl="1"/>
            <a:r>
              <a:rPr lang="en-US" sz="2600" dirty="0"/>
              <a:t>Consistent formulas</a:t>
            </a:r>
          </a:p>
          <a:p>
            <a:r>
              <a:rPr lang="en-US" sz="2800" dirty="0"/>
              <a:t>Clean data</a:t>
            </a:r>
          </a:p>
          <a:p>
            <a:pPr lvl="1"/>
            <a:r>
              <a:rPr lang="en-US" sz="2600" dirty="0"/>
              <a:t>M&amp;A work</a:t>
            </a:r>
          </a:p>
          <a:p>
            <a:r>
              <a:rPr lang="en-US" sz="2800" dirty="0"/>
              <a:t>Changes: Management inevitably asks “What if … ?”</a:t>
            </a:r>
          </a:p>
          <a:p>
            <a:pPr lvl="1"/>
            <a:r>
              <a:rPr lang="en-US" sz="2600" dirty="0"/>
              <a:t>Anticipate the question, re-run the analysis using different assumptions</a:t>
            </a:r>
          </a:p>
          <a:p>
            <a:pPr lvl="1"/>
            <a:r>
              <a:rPr lang="en-US" sz="2600" dirty="0"/>
              <a:t>Always see if you can get to the same answer two different ways</a:t>
            </a:r>
          </a:p>
          <a:p>
            <a:r>
              <a:rPr lang="en-US" sz="2800" dirty="0"/>
              <a:t>Curves</a:t>
            </a:r>
          </a:p>
          <a:p>
            <a:pPr lvl="1"/>
            <a:r>
              <a:rPr lang="en-US" sz="2600" dirty="0"/>
              <a:t>Being able to provide a probability distribution can increase one’s confidence in one’s own analysis</a:t>
            </a:r>
          </a:p>
        </p:txBody>
      </p:sp>
    </p:spTree>
    <p:extLst>
      <p:ext uri="{BB962C8B-B14F-4D97-AF65-F5344CB8AC3E}">
        <p14:creationId xmlns:p14="http://schemas.microsoft.com/office/powerpoint/2010/main" val="3213430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a:t>
            </a:r>
          </a:p>
        </p:txBody>
      </p:sp>
      <p:sp>
        <p:nvSpPr>
          <p:cNvPr id="3" name="Content Placeholder 2"/>
          <p:cNvSpPr>
            <a:spLocks noGrp="1"/>
          </p:cNvSpPr>
          <p:nvPr>
            <p:ph idx="1"/>
          </p:nvPr>
        </p:nvSpPr>
        <p:spPr/>
        <p:txBody>
          <a:bodyPr>
            <a:normAutofit fontScale="85000" lnSpcReduction="20000"/>
          </a:bodyPr>
          <a:lstStyle/>
          <a:p>
            <a:r>
              <a:rPr lang="en-US" sz="2800" dirty="0"/>
              <a:t>The more you understand the mathematics behind your analysis, the more confidently you can articulate your advice in the language of the principal</a:t>
            </a:r>
          </a:p>
          <a:p>
            <a:pPr lvl="1"/>
            <a:r>
              <a:rPr lang="en-US" sz="2400" dirty="0"/>
              <a:t>R-Help</a:t>
            </a:r>
          </a:p>
          <a:p>
            <a:pPr lvl="1"/>
            <a:r>
              <a:rPr lang="en-US" sz="2400" dirty="0"/>
              <a:t>Mailing lists: R-Help, R-sig-ins, R-</a:t>
            </a:r>
            <a:r>
              <a:rPr lang="en-US" sz="2400" dirty="0" err="1"/>
              <a:t>Devel</a:t>
            </a:r>
            <a:endParaRPr lang="en-US" sz="2400" dirty="0"/>
          </a:p>
          <a:p>
            <a:pPr lvl="1"/>
            <a:r>
              <a:rPr lang="en-US" sz="2400" dirty="0"/>
              <a:t>Blogs: R-bloggers, </a:t>
            </a:r>
            <a:r>
              <a:rPr lang="en-US" sz="2400" dirty="0" err="1"/>
              <a:t>magesblog</a:t>
            </a:r>
            <a:r>
              <a:rPr lang="en-US" sz="2400" dirty="0"/>
              <a:t>, …</a:t>
            </a:r>
          </a:p>
          <a:p>
            <a:r>
              <a:rPr lang="en-US" sz="3000" dirty="0"/>
              <a:t>The cleaner the data, the higher the confidence in your results</a:t>
            </a:r>
          </a:p>
          <a:p>
            <a:pPr lvl="1"/>
            <a:r>
              <a:rPr lang="en-US" sz="2400" dirty="0"/>
              <a:t>Cleaning data: M&amp;A example</a:t>
            </a:r>
          </a:p>
          <a:p>
            <a:pPr lvl="1"/>
            <a:r>
              <a:rPr lang="en-US" sz="2400" dirty="0"/>
              <a:t>Operational risk</a:t>
            </a:r>
          </a:p>
        </p:txBody>
      </p:sp>
    </p:spTree>
    <p:extLst>
      <p:ext uri="{BB962C8B-B14F-4D97-AF65-F5344CB8AC3E}">
        <p14:creationId xmlns:p14="http://schemas.microsoft.com/office/powerpoint/2010/main" val="2216900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Clarity</a:t>
            </a:r>
          </a:p>
        </p:txBody>
      </p:sp>
      <p:sp>
        <p:nvSpPr>
          <p:cNvPr id="3" name="Content Placeholder 2"/>
          <p:cNvSpPr>
            <a:spLocks noGrp="1"/>
          </p:cNvSpPr>
          <p:nvPr>
            <p:ph idx="1"/>
          </p:nvPr>
        </p:nvSpPr>
        <p:spPr/>
        <p:txBody>
          <a:bodyPr>
            <a:normAutofit fontScale="47500" lnSpcReduction="20000"/>
          </a:bodyPr>
          <a:lstStyle/>
          <a:p>
            <a:r>
              <a:rPr lang="en-US" sz="3600" dirty="0"/>
              <a:t>Curves</a:t>
            </a:r>
          </a:p>
          <a:p>
            <a:pPr lvl="1"/>
            <a:r>
              <a:rPr lang="en-US" sz="3400" dirty="0"/>
              <a:t>Management appreciates discussions that are possible when alternative estimates are available</a:t>
            </a:r>
          </a:p>
          <a:p>
            <a:r>
              <a:rPr lang="en-US" sz="3600" dirty="0"/>
              <a:t>Management always asks “What if … ?”</a:t>
            </a:r>
          </a:p>
          <a:p>
            <a:pPr lvl="1"/>
            <a:r>
              <a:rPr lang="en-US" sz="3400" dirty="0"/>
              <a:t>Being able to quickly respond to new questions clarifies one’s conclusions</a:t>
            </a:r>
          </a:p>
          <a:p>
            <a:pPr lvl="1"/>
            <a:r>
              <a:rPr lang="en-US" sz="3400" dirty="0"/>
              <a:t>Delay obscures one’s effectiveness</a:t>
            </a:r>
          </a:p>
          <a:p>
            <a:r>
              <a:rPr lang="en-US" sz="3600" dirty="0"/>
              <a:t>Documentation</a:t>
            </a:r>
          </a:p>
          <a:p>
            <a:pPr lvl="1"/>
            <a:r>
              <a:rPr lang="en-US" sz="3400" dirty="0"/>
              <a:t>Usually left to the end</a:t>
            </a:r>
          </a:p>
          <a:p>
            <a:pPr lvl="1"/>
            <a:r>
              <a:rPr lang="en-US" sz="3400" dirty="0"/>
              <a:t>Oftentimes, errors in thinking are revealed during the documentation phase</a:t>
            </a:r>
          </a:p>
          <a:p>
            <a:pPr lvl="1"/>
            <a:r>
              <a:rPr lang="en-US" sz="3400" dirty="0"/>
              <a:t>Changes in requirements can add to the cost of the analysis when documentation must be reproduced with new numbers</a:t>
            </a:r>
          </a:p>
          <a:p>
            <a:pPr lvl="1"/>
            <a:r>
              <a:rPr lang="en-US" sz="3400" dirty="0" err="1"/>
              <a:t>RMarkdown</a:t>
            </a:r>
            <a:endParaRPr lang="en-US" sz="3400" dirty="0"/>
          </a:p>
        </p:txBody>
      </p:sp>
    </p:spTree>
    <p:extLst>
      <p:ext uri="{BB962C8B-B14F-4D97-AF65-F5344CB8AC3E}">
        <p14:creationId xmlns:p14="http://schemas.microsoft.com/office/powerpoint/2010/main" val="2594030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Clarity</a:t>
            </a:r>
          </a:p>
        </p:txBody>
      </p:sp>
      <p:sp>
        <p:nvSpPr>
          <p:cNvPr id="3" name="Content Placeholder 2"/>
          <p:cNvSpPr>
            <a:spLocks noGrp="1"/>
          </p:cNvSpPr>
          <p:nvPr>
            <p:ph idx="1"/>
          </p:nvPr>
        </p:nvSpPr>
        <p:spPr/>
        <p:txBody>
          <a:bodyPr/>
          <a:lstStyle/>
          <a:p>
            <a:r>
              <a:rPr lang="en-US" dirty="0"/>
              <a:t>When Management asks “What if …?”, you must be able to respond in a timely fashion to maintain a clear train of thought</a:t>
            </a:r>
          </a:p>
          <a:p>
            <a:pPr lvl="1"/>
            <a:r>
              <a:rPr lang="en-US" dirty="0"/>
              <a:t>Consistent results by country, line of business, other break-downs</a:t>
            </a:r>
          </a:p>
          <a:p>
            <a:pPr lvl="1"/>
            <a:r>
              <a:rPr lang="en-US" dirty="0"/>
              <a:t>M&amp;A example: What if you jettison the unprofitable policies?</a:t>
            </a:r>
          </a:p>
          <a:p>
            <a:pPr lvl="1"/>
            <a:r>
              <a:rPr lang="en-US" dirty="0"/>
              <a:t>Reinsurance purchasing example: restate history</a:t>
            </a:r>
          </a:p>
          <a:p>
            <a:r>
              <a:rPr lang="en-US" dirty="0"/>
              <a:t>Management like visuals, graphs, curves</a:t>
            </a:r>
          </a:p>
        </p:txBody>
      </p:sp>
    </p:spTree>
    <p:extLst>
      <p:ext uri="{BB962C8B-B14F-4D97-AF65-F5344CB8AC3E}">
        <p14:creationId xmlns:p14="http://schemas.microsoft.com/office/powerpoint/2010/main" val="418792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Bell Curves</a:t>
            </a:r>
          </a:p>
        </p:txBody>
      </p:sp>
      <p:pic>
        <p:nvPicPr>
          <p:cNvPr id="4" name="Content Placeholder 3"/>
          <p:cNvPicPr>
            <a:picLocks noGrp="1"/>
          </p:cNvPicPr>
          <p:nvPr>
            <p:ph idx="1"/>
          </p:nvPr>
        </p:nvPicPr>
        <p:blipFill>
          <a:blip r:embed="rId2"/>
          <a:stretch>
            <a:fillRect/>
          </a:stretch>
        </p:blipFill>
        <p:spPr>
          <a:xfrm>
            <a:off x="3990107" y="831273"/>
            <a:ext cx="7564591" cy="5376634"/>
          </a:xfrm>
        </p:spPr>
      </p:pic>
    </p:spTree>
    <p:extLst>
      <p:ext uri="{BB962C8B-B14F-4D97-AF65-F5344CB8AC3E}">
        <p14:creationId xmlns:p14="http://schemas.microsoft.com/office/powerpoint/2010/main" val="597991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Persuasive Advice for Senior Management: the Three C’s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a:t>You are the analyst whom Senior Management named to the 2016 strategic team. While collaborators and Management may not appreciate the technical foundations for your conclusions, how can you nevertheless persuade them to see the value in your message? Persuasive analysts use analytical tools that help them deliver advice with three C’s: Context, Confidence, and Clarity.</a:t>
            </a:r>
          </a:p>
          <a:p>
            <a:pPr marL="0" indent="0">
              <a:buNone/>
            </a:pPr>
            <a:r>
              <a:rPr lang="en-US" dirty="0"/>
              <a:t> </a:t>
            </a:r>
          </a:p>
          <a:p>
            <a:pPr marL="0" indent="0">
              <a:buNone/>
            </a:pPr>
            <a:r>
              <a:rPr lang="en-US" dirty="0"/>
              <a:t>For decades, spreadsheets have been the insurance analytical tool of choice primarily because they can prototype models relatively quickly (high Context). But spreadsheets can be difficult to tech-check and audit (low Confidence) and time-consuming to modify for refocused objectives (low Clarity). More recently, R and derivative products are evolving into a computing tool that is particularly well-honed to deliver Three-C analytical advice to insurance Senior Management.</a:t>
            </a:r>
          </a:p>
          <a:p>
            <a:pPr marL="0" indent="0">
              <a:buNone/>
            </a:pPr>
            <a:endParaRPr lang="en-US" dirty="0"/>
          </a:p>
        </p:txBody>
      </p:sp>
    </p:spTree>
    <p:extLst>
      <p:ext uri="{BB962C8B-B14F-4D97-AF65-F5344CB8AC3E}">
        <p14:creationId xmlns:p14="http://schemas.microsoft.com/office/powerpoint/2010/main" val="1707790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C’s</a:t>
            </a:r>
          </a:p>
        </p:txBody>
      </p:sp>
      <p:sp>
        <p:nvSpPr>
          <p:cNvPr id="3" name="Content Placeholder 2"/>
          <p:cNvSpPr>
            <a:spLocks noGrp="1"/>
          </p:cNvSpPr>
          <p:nvPr>
            <p:ph idx="1"/>
          </p:nvPr>
        </p:nvSpPr>
        <p:spPr/>
        <p:txBody>
          <a:bodyPr/>
          <a:lstStyle/>
          <a:p>
            <a:r>
              <a:rPr lang="en-US" dirty="0" err="1"/>
              <a:t>Github</a:t>
            </a:r>
            <a:endParaRPr lang="en-US" dirty="0"/>
          </a:p>
        </p:txBody>
      </p:sp>
    </p:spTree>
    <p:extLst>
      <p:ext uri="{BB962C8B-B14F-4D97-AF65-F5344CB8AC3E}">
        <p14:creationId xmlns:p14="http://schemas.microsoft.com/office/powerpoint/2010/main" val="892899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 </a:t>
            </a:r>
            <a:r>
              <a:rPr lang="en-US"/>
              <a:t>Your Message …</a:t>
            </a:r>
            <a:endParaRPr lang="en-US" dirty="0"/>
          </a:p>
        </p:txBody>
      </p:sp>
      <p:sp>
        <p:nvSpPr>
          <p:cNvPr id="3" name="Content Placeholder 2"/>
          <p:cNvSpPr>
            <a:spLocks noGrp="1"/>
          </p:cNvSpPr>
          <p:nvPr>
            <p:ph idx="1"/>
          </p:nvPr>
        </p:nvSpPr>
        <p:spPr/>
        <p:txBody>
          <a:bodyPr/>
          <a:lstStyle/>
          <a:p>
            <a:r>
              <a:rPr lang="en-US" dirty="0"/>
              <a:t>In Context</a:t>
            </a:r>
          </a:p>
          <a:p>
            <a:r>
              <a:rPr lang="en-US" dirty="0"/>
              <a:t>with Confidence</a:t>
            </a:r>
          </a:p>
          <a:p>
            <a:r>
              <a:rPr lang="en-US" dirty="0"/>
              <a:t>and Clarity</a:t>
            </a:r>
          </a:p>
        </p:txBody>
      </p:sp>
      <p:pic>
        <p:nvPicPr>
          <p:cNvPr id="4" name="Picture 3"/>
          <p:cNvPicPr>
            <a:picLocks noChangeAspect="1"/>
          </p:cNvPicPr>
          <p:nvPr/>
        </p:nvPicPr>
        <p:blipFill>
          <a:blip r:embed="rId2"/>
          <a:stretch>
            <a:fillRect/>
          </a:stretch>
        </p:blipFill>
        <p:spPr>
          <a:xfrm>
            <a:off x="4028817" y="2030498"/>
            <a:ext cx="7018020" cy="4554855"/>
          </a:xfrm>
          <a:prstGeom prst="rect">
            <a:avLst/>
          </a:prstGeom>
        </p:spPr>
      </p:pic>
    </p:spTree>
    <p:extLst>
      <p:ext uri="{BB962C8B-B14F-4D97-AF65-F5344CB8AC3E}">
        <p14:creationId xmlns:p14="http://schemas.microsoft.com/office/powerpoint/2010/main" val="2284827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 a clay kicker</a:t>
            </a:r>
          </a:p>
        </p:txBody>
      </p:sp>
      <p:sp>
        <p:nvSpPr>
          <p:cNvPr id="3" name="Content Placeholder 2"/>
          <p:cNvSpPr>
            <a:spLocks noGrp="1"/>
          </p:cNvSpPr>
          <p:nvPr>
            <p:ph idx="1"/>
          </p:nvPr>
        </p:nvSpPr>
        <p:spPr>
          <a:xfrm>
            <a:off x="818712" y="2222287"/>
            <a:ext cx="4676924" cy="3636511"/>
          </a:xfrm>
        </p:spPr>
        <p:txBody>
          <a:bodyPr/>
          <a:lstStyle/>
          <a:p>
            <a:r>
              <a:rPr lang="en-US" dirty="0"/>
              <a:t>I like to use the right tool for the job</a:t>
            </a:r>
          </a:p>
        </p:txBody>
      </p:sp>
      <p:sp>
        <p:nvSpPr>
          <p:cNvPr id="4" name="AutoShape 2" descr="Displaying 20160622_11483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rot="16200000">
            <a:off x="4927396" y="857250"/>
            <a:ext cx="6858000" cy="5143500"/>
          </a:xfrm>
          <a:prstGeom prst="rect">
            <a:avLst/>
          </a:prstGeom>
        </p:spPr>
      </p:pic>
    </p:spTree>
    <p:extLst>
      <p:ext uri="{BB962C8B-B14F-4D97-AF65-F5344CB8AC3E}">
        <p14:creationId xmlns:p14="http://schemas.microsoft.com/office/powerpoint/2010/main" val="3614820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“I’m a Builder, Madame”, </a:t>
            </a:r>
            <a:r>
              <a:rPr lang="en-US" sz="3600" i="1" dirty="0"/>
              <a:t>A Little Chaos</a:t>
            </a:r>
            <a:r>
              <a:rPr lang="en-US" sz="3600" dirty="0"/>
              <a:t>, 2015</a:t>
            </a:r>
          </a:p>
        </p:txBody>
      </p:sp>
      <p:sp>
        <p:nvSpPr>
          <p:cNvPr id="3" name="Content Placeholder 2"/>
          <p:cNvSpPr>
            <a:spLocks noGrp="1"/>
          </p:cNvSpPr>
          <p:nvPr>
            <p:ph idx="1"/>
          </p:nvPr>
        </p:nvSpPr>
        <p:spPr>
          <a:xfrm>
            <a:off x="818712" y="2222287"/>
            <a:ext cx="3431419" cy="3636511"/>
          </a:xfrm>
        </p:spPr>
        <p:txBody>
          <a:bodyPr/>
          <a:lstStyle/>
          <a:p>
            <a:r>
              <a:rPr lang="en-US" sz="2400" dirty="0"/>
              <a:t>Says Matthias Schoenaerts as </a:t>
            </a:r>
            <a:r>
              <a:rPr lang="fr-FR" sz="2400" dirty="0"/>
              <a:t>Monsieur André Le Nôtre, King Louis </a:t>
            </a:r>
            <a:r>
              <a:rPr lang="fr-FR" sz="2400" dirty="0" err="1"/>
              <a:t>XIV’s</a:t>
            </a:r>
            <a:r>
              <a:rPr lang="fr-FR" sz="2400" dirty="0"/>
              <a:t> </a:t>
            </a:r>
            <a:r>
              <a:rPr lang="fr-FR" sz="2400" dirty="0" err="1"/>
              <a:t>landscaper</a:t>
            </a:r>
            <a:r>
              <a:rPr lang="fr-FR" sz="2400" dirty="0"/>
              <a:t> of Versailles</a:t>
            </a:r>
          </a:p>
          <a:p>
            <a:endParaRPr lang="en-US" dirty="0"/>
          </a:p>
        </p:txBody>
      </p:sp>
      <p:pic>
        <p:nvPicPr>
          <p:cNvPr id="4" name="Picture 3"/>
          <p:cNvPicPr>
            <a:picLocks noChangeAspect="1"/>
          </p:cNvPicPr>
          <p:nvPr/>
        </p:nvPicPr>
        <p:blipFill>
          <a:blip r:embed="rId2"/>
          <a:stretch>
            <a:fillRect/>
          </a:stretch>
        </p:blipFill>
        <p:spPr>
          <a:xfrm>
            <a:off x="4615377" y="1507778"/>
            <a:ext cx="6362700" cy="4351020"/>
          </a:xfrm>
          <a:prstGeom prst="rect">
            <a:avLst/>
          </a:prstGeom>
        </p:spPr>
      </p:pic>
    </p:spTree>
    <p:extLst>
      <p:ext uri="{BB962C8B-B14F-4D97-AF65-F5344CB8AC3E}">
        <p14:creationId xmlns:p14="http://schemas.microsoft.com/office/powerpoint/2010/main" val="1189339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“I’m a clay kicker”</a:t>
            </a:r>
          </a:p>
        </p:txBody>
      </p:sp>
      <p:sp>
        <p:nvSpPr>
          <p:cNvPr id="3" name="Content Placeholder 2"/>
          <p:cNvSpPr>
            <a:spLocks noGrp="1"/>
          </p:cNvSpPr>
          <p:nvPr>
            <p:ph idx="1"/>
          </p:nvPr>
        </p:nvSpPr>
        <p:spPr>
          <a:xfrm>
            <a:off x="818712" y="2222287"/>
            <a:ext cx="3541147" cy="3636511"/>
          </a:xfrm>
        </p:spPr>
        <p:txBody>
          <a:bodyPr>
            <a:normAutofit/>
          </a:bodyPr>
          <a:lstStyle/>
          <a:p>
            <a:r>
              <a:rPr lang="en-US" sz="2400" dirty="0"/>
              <a:t>Says Kate Winslet as Sabine de Barra, fictitious protégé of </a:t>
            </a:r>
            <a:r>
              <a:rPr lang="fr-FR" sz="2400" dirty="0"/>
              <a:t>Le Nôtre and designer of the </a:t>
            </a:r>
            <a:r>
              <a:rPr lang="en-US" sz="2400" dirty="0"/>
              <a:t>Salle de Bal at Versailles</a:t>
            </a:r>
          </a:p>
        </p:txBody>
      </p:sp>
      <p:pic>
        <p:nvPicPr>
          <p:cNvPr id="4" name="Picture 3"/>
          <p:cNvPicPr>
            <a:picLocks noChangeAspect="1"/>
          </p:cNvPicPr>
          <p:nvPr/>
        </p:nvPicPr>
        <p:blipFill>
          <a:blip r:embed="rId2"/>
          <a:stretch>
            <a:fillRect/>
          </a:stretch>
        </p:blipFill>
        <p:spPr>
          <a:xfrm>
            <a:off x="4629595" y="1922864"/>
            <a:ext cx="7302810" cy="4075600"/>
          </a:xfrm>
          <a:prstGeom prst="rect">
            <a:avLst/>
          </a:prstGeom>
        </p:spPr>
      </p:pic>
    </p:spTree>
    <p:extLst>
      <p:ext uri="{BB962C8B-B14F-4D97-AF65-F5344CB8AC3E}">
        <p14:creationId xmlns:p14="http://schemas.microsoft.com/office/powerpoint/2010/main" val="3537676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Andre Le Notre</a:t>
            </a:r>
          </a:p>
        </p:txBody>
      </p:sp>
      <p:sp>
        <p:nvSpPr>
          <p:cNvPr id="3" name="Content Placeholder 2"/>
          <p:cNvSpPr>
            <a:spLocks noGrp="1"/>
          </p:cNvSpPr>
          <p:nvPr>
            <p:ph idx="1"/>
          </p:nvPr>
        </p:nvSpPr>
        <p:spPr/>
        <p:txBody>
          <a:bodyPr/>
          <a:lstStyle/>
          <a:p>
            <a:r>
              <a:rPr lang="en-US" dirty="0">
                <a:hlinkClick r:id="rId2"/>
              </a:rPr>
              <a:t>http://www.telegraph.co.uk/culture/film/11542992/A-Little-Chaos-who-was-Andre-Le-Notre.html</a:t>
            </a:r>
            <a:endParaRPr lang="en-US" dirty="0"/>
          </a:p>
          <a:p>
            <a:r>
              <a:rPr lang="en-US" dirty="0"/>
              <a:t>When Louis ennobled him in 1675, he was asked what he would like on his coat of arms. He replied: "Three snails and a head of cabbage - but I must not forget my spade, for it is due to my spade that I am the recipient of all the kindness with which your Majesty </a:t>
            </a:r>
            <a:r>
              <a:rPr lang="en-US" dirty="0" err="1"/>
              <a:t>honours</a:t>
            </a:r>
            <a:r>
              <a:rPr lang="en-US" dirty="0"/>
              <a:t> me."</a:t>
            </a:r>
          </a:p>
          <a:p>
            <a:endParaRPr lang="en-US" dirty="0"/>
          </a:p>
        </p:txBody>
      </p:sp>
    </p:spTree>
    <p:extLst>
      <p:ext uri="{BB962C8B-B14F-4D97-AF65-F5344CB8AC3E}">
        <p14:creationId xmlns:p14="http://schemas.microsoft.com/office/powerpoint/2010/main" val="4164548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 a Farmer</a:t>
            </a:r>
          </a:p>
        </p:txBody>
      </p:sp>
      <p:pic>
        <p:nvPicPr>
          <p:cNvPr id="4" name="Content Placeholder 3"/>
          <p:cNvPicPr>
            <a:picLocks noGrp="1" noChangeAspect="1"/>
          </p:cNvPicPr>
          <p:nvPr>
            <p:ph idx="1"/>
          </p:nvPr>
        </p:nvPicPr>
        <p:blipFill>
          <a:blip r:embed="rId2"/>
          <a:stretch>
            <a:fillRect/>
          </a:stretch>
        </p:blipFill>
        <p:spPr>
          <a:xfrm>
            <a:off x="4456449" y="690490"/>
            <a:ext cx="7643187" cy="5732391"/>
          </a:xfrm>
        </p:spPr>
      </p:pic>
      <p:sp>
        <p:nvSpPr>
          <p:cNvPr id="5" name="TextBox 4"/>
          <p:cNvSpPr txBox="1"/>
          <p:nvPr/>
        </p:nvSpPr>
        <p:spPr>
          <a:xfrm>
            <a:off x="809999" y="2538373"/>
            <a:ext cx="3646449" cy="1200329"/>
          </a:xfrm>
          <a:prstGeom prst="rect">
            <a:avLst/>
          </a:prstGeom>
          <a:noFill/>
        </p:spPr>
        <p:txBody>
          <a:bodyPr wrap="square" rtlCol="0">
            <a:spAutoFit/>
          </a:bodyPr>
          <a:lstStyle/>
          <a:p>
            <a:r>
              <a:rPr lang="en-US" sz="2400" dirty="0"/>
              <a:t>I like tools</a:t>
            </a:r>
          </a:p>
          <a:p>
            <a:r>
              <a:rPr lang="en-US" sz="2400" dirty="0"/>
              <a:t>I like to use tools</a:t>
            </a:r>
          </a:p>
          <a:p>
            <a:r>
              <a:rPr lang="en-US" sz="2400" dirty="0"/>
              <a:t>I like to use good tools</a:t>
            </a:r>
          </a:p>
        </p:txBody>
      </p:sp>
    </p:spTree>
    <p:extLst>
      <p:ext uri="{BB962C8B-B14F-4D97-AF65-F5344CB8AC3E}">
        <p14:creationId xmlns:p14="http://schemas.microsoft.com/office/powerpoint/2010/main" val="250923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tool?</a:t>
            </a:r>
          </a:p>
        </p:txBody>
      </p:sp>
      <p:sp>
        <p:nvSpPr>
          <p:cNvPr id="3" name="Content Placeholder 2"/>
          <p:cNvSpPr>
            <a:spLocks noGrp="1"/>
          </p:cNvSpPr>
          <p:nvPr>
            <p:ph idx="1"/>
          </p:nvPr>
        </p:nvSpPr>
        <p:spPr/>
        <p:txBody>
          <a:bodyPr/>
          <a:lstStyle/>
          <a:p>
            <a:r>
              <a:rPr lang="en-US" dirty="0"/>
              <a:t>a handheld device that aids in accomplishing a task (</a:t>
            </a:r>
            <a:r>
              <a:rPr lang="en-US" dirty="0">
                <a:hlinkClick r:id="rId2"/>
              </a:rPr>
              <a:t>http://www.merriam-webster.com/dictionary/tool</a:t>
            </a:r>
            <a:r>
              <a:rPr lang="en-US" dirty="0"/>
              <a:t>)</a:t>
            </a:r>
          </a:p>
          <a:p>
            <a:r>
              <a:rPr lang="en-US" dirty="0"/>
              <a:t>something (as an instrument or apparatus) used in performing an operation or necessary in the practice of a vocation or profession (</a:t>
            </a:r>
            <a:r>
              <a:rPr lang="en-US" dirty="0">
                <a:hlinkClick r:id="rId2"/>
              </a:rPr>
              <a:t>http://www.merriam-webster.com/dictionary/tool</a:t>
            </a:r>
            <a:r>
              <a:rPr lang="en-US" dirty="0"/>
              <a:t>)</a:t>
            </a:r>
          </a:p>
          <a:p>
            <a:r>
              <a:rPr lang="en-US" dirty="0"/>
              <a:t>(http://www.urbandictionary.com/define.php?term=tool) Person of low intelligence, a fool. The tool is usually someone who is unwelcome but no one has the [discourtesy] to tell them to get lost. The tool is always making comments that are out-of-place, out-of-line or just plain stupid.</a:t>
            </a:r>
          </a:p>
        </p:txBody>
      </p:sp>
    </p:spTree>
    <p:extLst>
      <p:ext uri="{BB962C8B-B14F-4D97-AF65-F5344CB8AC3E}">
        <p14:creationId xmlns:p14="http://schemas.microsoft.com/office/powerpoint/2010/main" val="725464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you spot the tool?</a:t>
            </a:r>
          </a:p>
        </p:txBody>
      </p:sp>
      <p:pic>
        <p:nvPicPr>
          <p:cNvPr id="4" name="Picture 3"/>
          <p:cNvPicPr>
            <a:picLocks noChangeAspect="1"/>
          </p:cNvPicPr>
          <p:nvPr/>
        </p:nvPicPr>
        <p:blipFill>
          <a:blip r:embed="rId2"/>
          <a:stretch>
            <a:fillRect/>
          </a:stretch>
        </p:blipFill>
        <p:spPr>
          <a:xfrm>
            <a:off x="4865534" y="1897929"/>
            <a:ext cx="6776749" cy="4610697"/>
          </a:xfrm>
          <a:prstGeom prst="rect">
            <a:avLst/>
          </a:prstGeom>
        </p:spPr>
      </p:pic>
      <p:pic>
        <p:nvPicPr>
          <p:cNvPr id="2050" name="Picture 2" descr="sand-158804_960_720.png (665×7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921" y="2272043"/>
            <a:ext cx="3021734" cy="32716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alculator_PNG7952.png (256×2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2084" y="383164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22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you spot the tool?</a:t>
            </a:r>
          </a:p>
        </p:txBody>
      </p:sp>
      <p:pic>
        <p:nvPicPr>
          <p:cNvPr id="2050" name="Picture 2" descr="sand-158804_960_720.png (665×7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921" y="2272043"/>
            <a:ext cx="3021734" cy="32716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alculator_PNG7952.png (256×2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6121" y="3714967"/>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5629837" y="1509929"/>
            <a:ext cx="5548313" cy="4643438"/>
          </a:xfrm>
          <a:prstGeom prst="rect">
            <a:avLst/>
          </a:prstGeom>
        </p:spPr>
      </p:pic>
    </p:spTree>
    <p:extLst>
      <p:ext uri="{BB962C8B-B14F-4D97-AF65-F5344CB8AC3E}">
        <p14:creationId xmlns:p14="http://schemas.microsoft.com/office/powerpoint/2010/main" val="32848363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1443</TotalTime>
  <Words>829</Words>
  <Application>Microsoft Office PowerPoint</Application>
  <PresentationFormat>Widescreen</PresentationFormat>
  <Paragraphs>94</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Calibri</vt:lpstr>
      <vt:lpstr>Century Gothic</vt:lpstr>
      <vt:lpstr>Wingdings 2</vt:lpstr>
      <vt:lpstr>Quotable</vt:lpstr>
      <vt:lpstr>The R environment and the Three C’s</vt:lpstr>
      <vt:lpstr>Persuasive Advice for Senior Management: the Three C’s</vt:lpstr>
      <vt:lpstr>“I’m a Builder, Madame”, A Little Chaos, 2015</vt:lpstr>
      <vt:lpstr>“I’m a clay kicker”</vt:lpstr>
      <vt:lpstr>Andre Le Notre</vt:lpstr>
      <vt:lpstr>I’m a Farmer</vt:lpstr>
      <vt:lpstr>What is a tool?</vt:lpstr>
      <vt:lpstr>Can you spot the tool?</vt:lpstr>
      <vt:lpstr>Can you spot the tool?</vt:lpstr>
      <vt:lpstr>The R “Environment”</vt:lpstr>
      <vt:lpstr>The Three C’s</vt:lpstr>
      <vt:lpstr>Context</vt:lpstr>
      <vt:lpstr>Context</vt:lpstr>
      <vt:lpstr>Context: examples</vt:lpstr>
      <vt:lpstr>Confidence</vt:lpstr>
      <vt:lpstr>Confidence</vt:lpstr>
      <vt:lpstr>Clarity</vt:lpstr>
      <vt:lpstr>Clarity</vt:lpstr>
      <vt:lpstr>Bell Curves</vt:lpstr>
      <vt:lpstr>Other C’s</vt:lpstr>
      <vt:lpstr>Deliver Your Message …</vt:lpstr>
      <vt:lpstr>I’m a clay kicker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Three C’s</dc:title>
  <dc:creator>Dan Murphy</dc:creator>
  <cp:lastModifiedBy>Dan Murphy</cp:lastModifiedBy>
  <cp:revision>38</cp:revision>
  <cp:lastPrinted>2016-06-27T19:44:56Z</cp:lastPrinted>
  <dcterms:created xsi:type="dcterms:W3CDTF">2016-06-22T19:03:15Z</dcterms:created>
  <dcterms:modified xsi:type="dcterms:W3CDTF">2016-06-27T20:23:09Z</dcterms:modified>
</cp:coreProperties>
</file>